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Quattrocento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rww+c2vI6kIt389aDMnSYIHQ0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Quattrocento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QuattrocentoSans-bold.fntdata"/><Relationship Id="rId6" Type="http://schemas.openxmlformats.org/officeDocument/2006/relationships/slide" Target="slides/slide1.xml"/><Relationship Id="rId18" Type="http://schemas.openxmlformats.org/officeDocument/2006/relationships/font" Target="fonts/Quattrocen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4c69774a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04c69774a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104c69774a1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4c6977bb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4c6977bb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04c6977bb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Slide Show mode, click the arrow to enter the PowerPoint Getting Started Center.</a:t>
            </a:r>
            <a:endParaRPr/>
          </a:p>
        </p:txBody>
      </p:sp>
      <p:sp>
        <p:nvSpPr>
          <p:cNvPr id="196" name="Google Shape;196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4c69774a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04c69774a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4c69774a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04c69774a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4c69774a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104c69774a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c69774a1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4c69774a1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04c69774a1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c69774a1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c69774a1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04c69774a1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4c69774a1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4c69774a1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04c69774a1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4c69774a1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4c69774a1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04c69774a1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56565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26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" type="subTitle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5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3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3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3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7" name="Google Shape;10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7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p37"/>
          <p:cNvSpPr txBox="1"/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7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37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indent="-3937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2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2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8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" name="Google Shape;4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2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" name="Google Shape;53;p30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" type="body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3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30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" name="Google Shape;62;p31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" type="body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3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" name="Google Shape;71;p32"/>
          <p:cNvSpPr txBox="1"/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" type="body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32"/>
          <p:cNvSpPr txBox="1"/>
          <p:nvPr>
            <p:ph idx="2" type="body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3" type="body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32"/>
          <p:cNvSpPr txBox="1"/>
          <p:nvPr>
            <p:ph idx="4" type="body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0" name="Google Shape;8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idx="2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4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4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b="0" i="0" sz="4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kb.parallels.com/en/494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4c69774a1_0_22"/>
          <p:cNvSpPr txBox="1"/>
          <p:nvPr>
            <p:ph type="ctrTitle"/>
          </p:nvPr>
        </p:nvSpPr>
        <p:spPr>
          <a:xfrm>
            <a:off x="838200" y="2061006"/>
            <a:ext cx="105156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Technical Support (420-1N6-AB)</a:t>
            </a:r>
            <a:br>
              <a:rPr lang="en-US"/>
            </a:br>
            <a:r>
              <a:rPr lang="en-US"/>
              <a:t>How to Approach Assignment 4</a:t>
            </a:r>
            <a:endParaRPr/>
          </a:p>
        </p:txBody>
      </p:sp>
      <p:sp>
        <p:nvSpPr>
          <p:cNvPr id="122" name="Google Shape;122;g104c69774a1_0_22"/>
          <p:cNvSpPr txBox="1"/>
          <p:nvPr>
            <p:ph idx="1" type="subTitle"/>
          </p:nvPr>
        </p:nvSpPr>
        <p:spPr>
          <a:xfrm>
            <a:off x="838202" y="5110609"/>
            <a:ext cx="110748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c6977bb9_0_2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point: virtual networking!</a:t>
            </a:r>
            <a:endParaRPr/>
          </a:p>
        </p:txBody>
      </p:sp>
      <p:sp>
        <p:nvSpPr>
          <p:cNvPr id="191" name="Google Shape;191;g104c6977bb9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Tomorrow’s lab: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104c6977bb9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650" y="0"/>
            <a:ext cx="6191675" cy="70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838201" y="2402238"/>
            <a:ext cx="4508700" cy="21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9600"/>
              <a:buFont typeface="Quattrocento Sans"/>
              <a:buNone/>
            </a:pPr>
            <a:r>
              <a:rPr lang="en-US" sz="9600"/>
              <a:t>Q &amp; 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4c69774a1_0_34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Activity</a:t>
            </a:r>
            <a:endParaRPr/>
          </a:p>
        </p:txBody>
      </p:sp>
      <p:sp>
        <p:nvSpPr>
          <p:cNvPr id="204" name="Google Shape;204;g104c69774a1_0_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Navigate to “Distributed Documents” on LEA</a:t>
            </a:r>
            <a:endParaRPr/>
          </a:p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Pick 3 of the lectures I’ve posted, not including “15 - User Training”</a:t>
            </a:r>
            <a:endParaRPr/>
          </a:p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Come up with at least one question for each that you would like answered by whichever group will present on this topic</a:t>
            </a:r>
            <a:endParaRPr/>
          </a:p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(you should look at topics you think your group will cover; this will hopefully help you choose between topics you’re considering!)</a:t>
            </a:r>
            <a:endParaRPr/>
          </a:p>
          <a:p>
            <a:pPr indent="-21431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Write a MIO to me with your 3 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4c69774a1_0_0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Preamble (Assignment 4: behind the curtains!)</a:t>
            </a:r>
            <a:endParaRPr/>
          </a:p>
        </p:txBody>
      </p:sp>
      <p:sp>
        <p:nvSpPr>
          <p:cNvPr id="128" name="Google Shape;128;g104c69774a1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job skills required.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the trainees.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needs of the trainees.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training objectives.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and organize training content.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training methods, techniques, aids.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training module.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 how to evaluate training.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 training module.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the training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11. Review and revise training process.</a:t>
            </a:r>
            <a:endParaRPr/>
          </a:p>
          <a:p>
            <a:pPr indent="-38100" lvl="0" marL="228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4c69774a1_0_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Preamble</a:t>
            </a:r>
            <a:endParaRPr/>
          </a:p>
        </p:txBody>
      </p:sp>
      <p:sp>
        <p:nvSpPr>
          <p:cNvPr id="134" name="Google Shape;134;g104c69774a1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job skills required: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 networking subjects taught in class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basic concepts of networking for final lab: </a:t>
            </a:r>
            <a:r>
              <a:rPr b="1" lang="en-US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https://kb.parallels.com/en/4948</a:t>
            </a: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the trainees.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Students, some with zero background in the subject matter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needs of the trainees.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and audio presentation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up with activity and evaluation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training objectives.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review of: how does a machine get an IP Address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and organize training content.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Powerpoint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training methods, techniques, aids.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above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training module.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 how to evaluate training.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lphaLcPeriod"/>
            </a:pPr>
            <a:r>
              <a:rPr b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quiz (5 questions)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Technical Support (420-1N6-AB)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How do computers find eachother?</a:t>
            </a:r>
            <a:endParaRPr/>
          </a:p>
        </p:txBody>
      </p:sp>
      <p:sp>
        <p:nvSpPr>
          <p:cNvPr id="141" name="Google Shape;141;p1"/>
          <p:cNvSpPr txBox="1"/>
          <p:nvPr>
            <p:ph idx="1" type="subTitle"/>
          </p:nvPr>
        </p:nvSpPr>
        <p:spPr>
          <a:xfrm>
            <a:off x="838202" y="5110609"/>
            <a:ext cx="11074877" cy="137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How does </a:t>
            </a:r>
            <a:r>
              <a:rPr b="1" lang="en-US"/>
              <a:t>networking</a:t>
            </a:r>
            <a:r>
              <a:rPr lang="en-US"/>
              <a:t> help us connect machines for communication?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Main topics:</a:t>
            </a:r>
            <a:br>
              <a:rPr lang="en-US"/>
            </a:br>
            <a:endParaRPr/>
          </a:p>
          <a:p>
            <a:pPr indent="-157162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Network Addresses</a:t>
            </a:r>
            <a:endParaRPr/>
          </a:p>
          <a:p>
            <a:pPr indent="-33178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MAC Addresses</a:t>
            </a:r>
            <a:endParaRPr/>
          </a:p>
          <a:p>
            <a:pPr indent="-33178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IP addresses</a:t>
            </a:r>
            <a:endParaRPr/>
          </a:p>
          <a:p>
            <a:pPr indent="-15716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Local Area Network</a:t>
            </a:r>
            <a:endParaRPr/>
          </a:p>
          <a:p>
            <a:pPr indent="-157162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Networks vs. Subnetworks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90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4c69774a1_0_8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“find” computers?</a:t>
            </a:r>
            <a:endParaRPr/>
          </a:p>
        </p:txBody>
      </p:sp>
      <p:sp>
        <p:nvSpPr>
          <p:cNvPr id="154" name="Google Shape;154;g104c69774a1_0_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spcBef>
                <a:spcPts val="900"/>
              </a:spcBef>
              <a:spcAft>
                <a:spcPts val="0"/>
              </a:spcAft>
              <a:buSzPts val="3000"/>
              <a:buChar char="-"/>
            </a:pPr>
            <a:r>
              <a:rPr lang="en-US"/>
              <a:t>Just like in physical communication: with an address!</a:t>
            </a:r>
            <a:endParaRPr/>
          </a:p>
        </p:txBody>
      </p:sp>
      <p:pic>
        <p:nvPicPr>
          <p:cNvPr id="155" name="Google Shape;155;g104c69774a1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250" y="2427825"/>
            <a:ext cx="2693399" cy="26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04c69774a1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75" y="2559800"/>
            <a:ext cx="2442776" cy="380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04c69774a1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950" y="3634050"/>
            <a:ext cx="45148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04c69774a1_0_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5291" y="2427825"/>
            <a:ext cx="4724608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c69774a1_0_39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“Address” do computers have?</a:t>
            </a:r>
            <a:endParaRPr/>
          </a:p>
        </p:txBody>
      </p:sp>
      <p:sp>
        <p:nvSpPr>
          <p:cNvPr id="165" name="Google Shape;165;g104c69774a1_0_39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spcBef>
                <a:spcPts val="66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Answer: a MAC (machine) address!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Every machine that can connect to a network has a </a:t>
            </a:r>
            <a:r>
              <a:rPr b="1" lang="en-US"/>
              <a:t>unique </a:t>
            </a:r>
            <a:r>
              <a:rPr lang="en-US"/>
              <a:t>machine address assigned to it at creation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Vendors are given a range of MAC Addresses that can be assigned to their products by the IEEE (Institute of Electrical and Electronics Engineers).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These addresses are physically</a:t>
            </a:r>
            <a:br>
              <a:rPr lang="en-US"/>
            </a:br>
            <a:r>
              <a:rPr lang="en-US"/>
              <a:t>burned into the </a:t>
            </a:r>
            <a:br>
              <a:rPr lang="en-US"/>
            </a:br>
            <a:r>
              <a:rPr lang="en-US"/>
              <a:t>Network Interface Cards (NICs)</a:t>
            </a:r>
            <a:br>
              <a:rPr lang="en-US"/>
            </a:br>
            <a:r>
              <a:rPr lang="en-US"/>
              <a:t>that machines use to connect</a:t>
            </a:r>
            <a:br>
              <a:rPr lang="en-US"/>
            </a:br>
            <a:r>
              <a:rPr lang="en-US"/>
              <a:t>to eachother</a:t>
            </a:r>
            <a:endParaRPr/>
          </a:p>
        </p:txBody>
      </p:sp>
      <p:pic>
        <p:nvPicPr>
          <p:cNvPr id="166" name="Google Shape;166;g104c69774a1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804" y="1952829"/>
            <a:ext cx="5606425" cy="32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c69774a1_0_96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find that address?</a:t>
            </a:r>
            <a:endParaRPr/>
          </a:p>
        </p:txBody>
      </p:sp>
      <p:sp>
        <p:nvSpPr>
          <p:cNvPr id="173" name="Google Shape;173;g104c69774a1_0_9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66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Two a</a:t>
            </a:r>
            <a:r>
              <a:rPr lang="en-US"/>
              <a:t>nswers: Private and Public </a:t>
            </a:r>
            <a:r>
              <a:rPr b="1" lang="en-US"/>
              <a:t>IP </a:t>
            </a:r>
            <a:r>
              <a:rPr lang="en-US"/>
              <a:t>addresses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MAC addresses are translated to IP addresses by </a:t>
            </a:r>
            <a:r>
              <a:rPr b="1" lang="en-US"/>
              <a:t>Routers</a:t>
            </a:r>
            <a:br>
              <a:rPr lang="en-US"/>
            </a:b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Private IP addresses: accessible only within a Local Area Network (</a:t>
            </a:r>
            <a:r>
              <a:rPr b="1" lang="en-US"/>
              <a:t>LAN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6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66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Public IP addresses: discoverable anywhere on the internet using DNS lookup</a:t>
            </a:r>
            <a:endParaRPr/>
          </a:p>
        </p:txBody>
      </p:sp>
      <p:pic>
        <p:nvPicPr>
          <p:cNvPr id="174" name="Google Shape;174;g104c69774a1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825" y="4529150"/>
            <a:ext cx="7834175" cy="1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04c69774a1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900" y="2328863"/>
            <a:ext cx="38290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c69774a1_0_45"/>
          <p:cNvSpPr txBox="1"/>
          <p:nvPr>
            <p:ph type="title"/>
          </p:nvPr>
        </p:nvSpPr>
        <p:spPr>
          <a:xfrm>
            <a:off x="609600" y="1"/>
            <a:ext cx="10744200" cy="1228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are addresses organize?</a:t>
            </a:r>
            <a:endParaRPr/>
          </a:p>
        </p:txBody>
      </p:sp>
      <p:sp>
        <p:nvSpPr>
          <p:cNvPr id="182" name="Google Shape;182;g104c69774a1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Answer: Networks and Subnetworks</a:t>
            </a:r>
            <a:endParaRPr/>
          </a:p>
        </p:txBody>
      </p:sp>
      <p:pic>
        <p:nvPicPr>
          <p:cNvPr id="183" name="Google Shape;183;g104c69774a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175" y="2654475"/>
            <a:ext cx="44196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04c69774a1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649" y="2896900"/>
            <a:ext cx="7405351" cy="20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2017-10-15T21:06:31Z</dcterms:created>
  <dc:creator>Aref Mourtada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